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EF9412-C460-4321-8DB7-79A99773516D}">
  <a:tblStyle styleId="{65EF9412-C460-4321-8DB7-79A9977351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fd4948fd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fd4948fd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fd4948fd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fd4948fd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fd4948fd0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fd4948fd0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fd4948fd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fd4948fd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fd4948fd0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fd4948fd0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7b985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7b985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94674c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94674c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s://www.thesslstore.com/blog/runtime-encryption-gap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s://www.esan.edu.pe/apuntes-empresariales/2020/01/como-redisenar-los-procesos-usando-el-business-process-management-bp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hyperlink" Target="https://www.ci2.es/software-ec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hyperlink" Target="https://www.sistemaimpulsa.com/blog/crm-en-mexico-que-opciones-tengo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hyperlink" Target="https://www.sydle.com/es/service-desk/?plataforma-centro-servicios&amp;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powerdata.es/seguridad-de-datos" TargetMode="External"/><Relationship Id="rId4" Type="http://schemas.openxmlformats.org/officeDocument/2006/relationships/hyperlink" Target="https://www.sydle.com/es/bpm/?plataforma-automatizacion-procesos&amp;utm_source=google&amp;utm_medium=cpc&amp;utm_campaign=sydle_bpm_es_bpm&amp;utm_term=+procesos%20+software&amp;gclid=CjwKCAiA9bmABhBbEiwASb35V2HZAXo9hqQj9WnHBt4Wd3wzB5C-rZ7u7AXydzua00tK_jJtERKzdBoCpMUQAvD_BwE" TargetMode="External"/><Relationship Id="rId5" Type="http://schemas.openxmlformats.org/officeDocument/2006/relationships/hyperlink" Target="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" TargetMode="External"/><Relationship Id="rId6" Type="http://schemas.openxmlformats.org/officeDocument/2006/relationships/hyperlink" Target="https://www.sydle.com/es/crm/?plataforma-relaci%C3%B3n-clientes&amp;utm_source=google&amp;utm_medium=cpc&amp;utm_campaign=sydle_bpm_es_bpm&amp;utm_term=+procesos%20+software&amp;gclid=CjwKCAiA9bmABhBbEiwASb35V2HZAXo9hqQj9WnHBt4Wd3wzB5C-rZ7u7AXydzua00tK_jJtERKzdBoCpMUQAvD_BwE" TargetMode="External"/><Relationship Id="rId7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PvNFeip04uXw4mljBX1aJnJpuvP7BVK0/view?usp=sharing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51000"/>
            <a:ext cx="444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https://www.consult-ing.com.co/index.php/industria-4-0/aplicativos-web/211-aplicativos-web-a-la-medida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el lenguaje de </a:t>
            </a:r>
            <a:r>
              <a:rPr lang="es" sz="1500">
                <a:solidFill>
                  <a:schemeClr val="dk1"/>
                </a:solidFill>
              </a:rPr>
              <a:t>programación</a:t>
            </a:r>
            <a:r>
              <a:rPr lang="es" sz="1500">
                <a:solidFill>
                  <a:schemeClr val="dk1"/>
                </a:solidFill>
              </a:rPr>
              <a:t> JAVA y que realiza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La plataforma SYDLE ONE asegura que puede modificar y </a:t>
            </a:r>
            <a:r>
              <a:rPr lang="es">
                <a:solidFill>
                  <a:srgbClr val="000000"/>
                </a:solidFill>
              </a:rPr>
              <a:t>modelar</a:t>
            </a:r>
            <a:r>
              <a:rPr lang="es">
                <a:solidFill>
                  <a:srgbClr val="000000"/>
                </a:solidFill>
              </a:rPr>
              <a:t> procesos, que, son </a:t>
            </a:r>
            <a:r>
              <a:rPr lang="es">
                <a:solidFill>
                  <a:srgbClr val="000000"/>
                </a:solidFill>
              </a:rPr>
              <a:t>rápidamente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automatizados y distribuidos</a:t>
            </a:r>
            <a:r>
              <a:rPr lang="es">
                <a:solidFill>
                  <a:srgbClr val="000000"/>
                </a:solidFill>
              </a:rPr>
              <a:t> en BPM según la necesidad del cliente, manteniendo de esta forma, </a:t>
            </a:r>
            <a:r>
              <a:rPr lang="es">
                <a:solidFill>
                  <a:srgbClr val="000000"/>
                </a:solidFill>
              </a:rPr>
              <a:t>disponibilidad</a:t>
            </a:r>
            <a:r>
              <a:rPr lang="es">
                <a:solidFill>
                  <a:srgbClr val="000000"/>
                </a:solidFill>
              </a:rPr>
              <a:t> la documentación y portando siempre una copia de seguridad de estos en la “nube” del sistema.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75" y="787925"/>
            <a:ext cx="4608249" cy="24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4352875" y="3269000"/>
            <a:ext cx="460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De Molina Alonso “¿Cómo rediseñar los procesos usando el Business Process Management (BPM)?”. Enero 8, 2020 (</a:t>
            </a:r>
            <a:r>
              <a:rPr lang="es" sz="1100" u="sng">
                <a:hlinkClick r:id="rId4"/>
              </a:rPr>
              <a:t>https://www.esan.edu.pe/apuntes-empresariales/2020/01/como-redisenar-los-procesos-usando-el-business-process-management-bpm/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ECM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SYDLE ONE soporta que es un sistema de gestión visual el proporciona ayuda a mantener datos de gran importancia en orden, esta información podrá ser </a:t>
            </a:r>
            <a:r>
              <a:rPr lang="es">
                <a:solidFill>
                  <a:srgbClr val="000000"/>
                </a:solidFill>
              </a:rPr>
              <a:t>accesible</a:t>
            </a:r>
            <a:r>
              <a:rPr lang="es">
                <a:solidFill>
                  <a:srgbClr val="000000"/>
                </a:solidFill>
              </a:rPr>
              <a:t> como desde el ordenador como en dispositivos móviles o tablets. También ofrece un servicio de </a:t>
            </a:r>
            <a:r>
              <a:rPr lang="es">
                <a:solidFill>
                  <a:srgbClr val="000000"/>
                </a:solidFill>
              </a:rPr>
              <a:t>búsqueda</a:t>
            </a:r>
            <a:r>
              <a:rPr lang="es">
                <a:solidFill>
                  <a:srgbClr val="000000"/>
                </a:solidFill>
              </a:rPr>
              <a:t> de datos rápida y sencilla (OCR). Garantiza autenticidad de documentos agregando una firma digital y contar con flujos de verificación informando hasta antecedentes. Además podrá crear documentos </a:t>
            </a:r>
            <a:r>
              <a:rPr lang="es">
                <a:solidFill>
                  <a:srgbClr val="000000"/>
                </a:solidFill>
              </a:rPr>
              <a:t>específicos</a:t>
            </a:r>
            <a:r>
              <a:rPr lang="es">
                <a:solidFill>
                  <a:srgbClr val="000000"/>
                </a:solidFill>
              </a:rPr>
              <a:t> dentro del campo requerido.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199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4560575" y="3223250"/>
            <a:ext cx="426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Admin “Software EMC (Enterprise Content Management)”. Octubre 19, 2017 (</a:t>
            </a:r>
            <a:r>
              <a:rPr lang="es" sz="1100" u="sng">
                <a:hlinkClick r:id="rId4"/>
              </a:rPr>
              <a:t>https://www.ci2.es/software-ecm/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537375" y="445025"/>
            <a:ext cx="5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4572000" y="117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Afirma SYDLE ONE que podrá realizar acciones de automatización personalizada que cualquier interacción que podría involucrar actividad humana dando un seguimiento interactivo, de calidad y eficaz por medio e-mail, notificaciones, entre otras, trazando rutas por medio de dispositivos </a:t>
            </a:r>
            <a:r>
              <a:rPr lang="es">
                <a:solidFill>
                  <a:srgbClr val="000000"/>
                </a:solidFill>
              </a:rPr>
              <a:t>electrónicos</a:t>
            </a:r>
            <a:r>
              <a:rPr lang="es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182875" y="3680450"/>
            <a:ext cx="426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</a:t>
            </a:r>
            <a:r>
              <a:rPr lang="es" sz="1100"/>
              <a:t>Impulsa</a:t>
            </a:r>
            <a:r>
              <a:rPr lang="es" sz="1100"/>
              <a:t> “CRM en México ¿qué opciones tengo?”. (</a:t>
            </a:r>
            <a:r>
              <a:rPr lang="es" sz="1100" u="sng">
                <a:hlinkClick r:id="rId4"/>
              </a:rPr>
              <a:t>https://www.sistemaimpulsa.com/blog/crm-en-mexico-que-opciones-tengo/</a:t>
            </a:r>
            <a:r>
              <a:rPr lang="es" sz="1100"/>
              <a:t>) 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4899025" y="1152475"/>
            <a:ext cx="39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Mantiene informado por medio de gráficos en tiempo real la organización que ha tenido la empresa, datos más requeridos y otros gráficos que requeriría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5" y="445025"/>
            <a:ext cx="4011925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560075" y="4034800"/>
            <a:ext cx="65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ONE “Aalytics”.</a:t>
            </a:r>
            <a:r>
              <a:rPr lang="es" sz="1100"/>
              <a:t> (</a:t>
            </a:r>
            <a:r>
              <a:rPr lang="es" sz="1100" u="sng">
                <a:hlinkClick r:id="rId4"/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Desk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Este servicio proporciona distintos formatos de respuesta </a:t>
            </a:r>
            <a:r>
              <a:rPr lang="es">
                <a:solidFill>
                  <a:srgbClr val="000000"/>
                </a:solidFill>
              </a:rPr>
              <a:t>instantáneas</a:t>
            </a:r>
            <a:r>
              <a:rPr lang="es">
                <a:solidFill>
                  <a:srgbClr val="000000"/>
                </a:solidFill>
              </a:rPr>
              <a:t> que permita atender todas las solicitudes o </a:t>
            </a:r>
            <a:r>
              <a:rPr lang="es">
                <a:solidFill>
                  <a:srgbClr val="000000"/>
                </a:solidFill>
              </a:rPr>
              <a:t>inquietudes</a:t>
            </a:r>
            <a:r>
              <a:rPr lang="es">
                <a:solidFill>
                  <a:srgbClr val="000000"/>
                </a:solidFill>
              </a:rPr>
              <a:t> que presente una persona 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170125"/>
            <a:ext cx="2926400" cy="26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311700" y="3783325"/>
            <a:ext cx="6583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</a:t>
            </a:r>
            <a:r>
              <a:rPr lang="es" sz="1100"/>
              <a:t>“Service Desk”.</a:t>
            </a:r>
            <a:r>
              <a:rPr lang="es"/>
              <a:t> (</a:t>
            </a:r>
            <a:r>
              <a:rPr lang="es" sz="1100" u="sng">
                <a:hlinkClick r:id="rId4"/>
              </a:rPr>
              <a:t>https://www.sydle.com/es/service-desk/?plataforma-centro-servicios&amp;utm_source=google&amp;utm_medium=cpc&amp;utm_campaign=sydle_bpm_es_bpm&amp;utm_term=+procesos%20+software&amp;gclid=CjwKCAiA9bmABhBbEiwASb35V2HZAXo9hqQj9WnHBt4Wd3wzB5C-rZ7u7AXydzua00tK_jJtERKzdBoCpMUQAvD_BwE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</a:t>
            </a:r>
            <a:endParaRPr/>
          </a:p>
        </p:txBody>
      </p:sp>
      <p:graphicFrame>
        <p:nvGraphicFramePr>
          <p:cNvPr id="175" name="Google Shape;175;p29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{65EF9412-C460-4321-8DB7-79A99773516D}</a:tableStyleId>
              </a:tblPr>
              <a:tblGrid>
                <a:gridCol w="2607300"/>
                <a:gridCol w="22187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 mensual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$69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Diferencias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Costos adicionales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Espacio adicional $390 / TeraByte/ mes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59025" y="72615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Planteamiento del problema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Procesos</a:t>
            </a:r>
            <a:r>
              <a:rPr lang="es" sz="2200">
                <a:solidFill>
                  <a:srgbClr val="000000"/>
                </a:solidFill>
              </a:rPr>
              <a:t> de </a:t>
            </a:r>
            <a:r>
              <a:rPr lang="es" sz="2200">
                <a:solidFill>
                  <a:srgbClr val="000000"/>
                </a:solidFill>
              </a:rPr>
              <a:t>contratación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V</a:t>
            </a:r>
            <a:r>
              <a:rPr lang="es" sz="2200">
                <a:solidFill>
                  <a:srgbClr val="000000"/>
                </a:solidFill>
              </a:rPr>
              <a:t>erificación</a:t>
            </a:r>
            <a:r>
              <a:rPr lang="es" sz="2200">
                <a:solidFill>
                  <a:srgbClr val="000000"/>
                </a:solidFill>
              </a:rPr>
              <a:t>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Seguridad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Encriptación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Plataformas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BPM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09350" y="113850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300" y="2143575"/>
            <a:ext cx="4262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08.  </a:t>
            </a:r>
            <a:r>
              <a:rPr lang="es" sz="2200">
                <a:solidFill>
                  <a:schemeClr val="dk1"/>
                </a:solidFill>
              </a:rPr>
              <a:t>ECM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09.  CRM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10.  Analytics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11.  Service Desk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</a:rPr>
              <a:t>12.  Costos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13.  Objetivo General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14.  Objetivos </a:t>
            </a:r>
            <a:r>
              <a:rPr lang="es" sz="2200"/>
              <a:t>Específicos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15.  </a:t>
            </a:r>
            <a:r>
              <a:rPr lang="es" sz="2200"/>
              <a:t>Justificación</a:t>
            </a:r>
            <a:r>
              <a:rPr lang="es" sz="2200"/>
              <a:t> </a:t>
            </a:r>
            <a:endParaRPr sz="22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2655625" y="312635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515">
            <a:off x="5282575" y="1785285"/>
            <a:ext cx="3441201" cy="2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</a:rPr>
              <a:t>Anónimo de PowerData “Seguridad de datos: En qué consiste y qué es importante en tu empresa”. (</a:t>
            </a:r>
            <a:r>
              <a:rPr lang="es" sz="1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https://www.powerdata.es/seguridad-de-datos</a:t>
            </a:r>
            <a:r>
              <a:rPr lang="es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https://www.sydle.com/es/bpm/?plataforma-automatizacion-procesos&amp;utm_source=google&amp;utm_medium=cpc&amp;utm_campaign=sydle_bpm_es_bpm&amp;utm_term=+procesos%20+software&amp;gclid=CjwKCAiA9bmABhBbEiwASb35V2HZAXo9hqQj9WnHBt4Wd3wzB5C-rZ7u7AXydzua00tK_jJtERKzdBoCpMUQAvD_BwE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https://www.sydle.com/es/crm/?plataforma-relaci%C3%B3n-clientes&amp;utm_source=google&amp;utm_medium=cpc&amp;utm_campaign=sydle_bpm_es_bpm&amp;utm_term=+procesos%20+software&amp;gclid=CjwKCAiA9bmABhBbEiwASb35V2HZAXo9hqQj9WnHBt4Wd3wzB5C-rZ7u7AXydzua00tK_jJtERKzdBoCpMUQAvD_BwE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300">
                <a:solidFill>
                  <a:srgbClr val="000000"/>
                </a:solidFill>
              </a:rPr>
              <a:t>TÉCNICAS E INSTRUMENTOS DE RECOLECCIÓN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41750" y="20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BPMN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0128" l="9195" r="9211" t="24865"/>
          <a:stretch/>
        </p:blipFill>
        <p:spPr>
          <a:xfrm>
            <a:off x="85900" y="779375"/>
            <a:ext cx="8946600" cy="42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342275"/>
            <a:ext cx="8520600" cy="4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https://drive.google.com/file/d/1PvNFeip04uXw4mljBX1aJnJpuvP7BVK0/view?usp=sharing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